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00013-8CF3-4E22-9814-9138FE1B9C1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8817E-C30F-41D5-A372-6B363B00C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62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8817E-C30F-41D5-A372-6B363B00CDD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73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A54F1-953A-4B24-A0E5-E609710F7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0FB508-036C-46F9-AD47-0D0B7C17D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B6C7B1-DC99-4A3A-B548-70F918F44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D6351D-F924-46E2-B2EA-11E43648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6072B5-2530-4FAC-BA23-889B1DEA2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56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D23C0-4E2D-417F-BFE3-C68073F7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7FB50-D916-49F1-A8D2-875207D7A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17ACD4-EC15-4C78-931D-8AABE709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21BB7-211C-499C-87FE-99E62B610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4CC754-ACF8-4827-AB00-77FCE077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66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75BE12-B00B-4F39-84DE-EC5A55DFE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4C0B71-429F-4A60-AEE9-E443F9D14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2D66BF-C745-40C5-94D8-664F4A31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6FCE4D-F95B-441F-94A6-9B18F9B9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F5BB1-47D3-4F0B-A611-85132CD4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48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07143-E750-4CF6-8890-39E00AA8C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B5C47-2159-403E-AD07-583735E3B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5549E9-2EEC-432E-AD74-1359B0FD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8A057-3AFD-44AA-8B8A-B728E133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E8173F-7CE1-4CAA-B5AD-9D33532A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68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983D3-6732-436B-AA72-24005CC8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2966CA-8059-4523-AEC8-BB0715CF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3BA68-5933-4429-BF31-3B79E7BF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F2AECE-F07C-41EC-81AB-8BCE718F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7516F3-7597-4714-938E-4FC7967A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67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94D91-049B-4E2A-A17F-D211CD99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44AB95-AD88-4576-A5E7-5513D053B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D0368F-3A3A-4C48-B8F7-F6863CD32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8B6162-BC5E-440B-BDC6-5C5F888F3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C3A04E-58E1-496F-8F0B-7D93EE85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C1FFFD-3C78-444B-99D5-C909B7EA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67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5630D-F811-407B-A7F6-9EFBFD39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6E1139-72B5-4988-A90B-A2ED98E38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C68F8C-A253-40F5-82F0-F748CC945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D9915D-7B10-4608-B67B-8EE44EF51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F17449-3011-4B46-8432-5F8BD5AE5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C13272-C397-46C5-96D1-6D3AF5B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BD9FA9-2F1A-46DD-85AF-9F476E83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2FEC7B-773A-41B1-8922-F0631377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25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AC60A-E0A3-43DF-B5CC-DE5E0716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28D0A1-BA3E-46F5-A344-77D18EDFF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437CDC-2042-4BC2-BFD6-3B079C2AF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E50CD0-7779-446F-9A91-853377BCD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32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F0C7A3-0609-4B48-842D-E613E5235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586523-C16A-40B7-AF94-82AB58C9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9DDC90-29C3-418A-AB00-3D27CBFB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33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5E114-8E7A-48FD-B4E4-8F5286864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49A3C2-78D8-490D-B40D-849B4D496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54A043-1501-4527-9B64-CE9EDF62C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2CC223-C728-4043-808D-98E5FDEB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40069D-0893-41EE-B037-DA986B8B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71B32C-BE2B-4973-B2EF-B3C0AD2A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10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47C88-D6FB-44FC-B03C-0165B9515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74634D-AB9A-43E8-8B21-C4E5458DB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2F5964-25CC-4074-BB0D-E27DEBAAE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2419C8-3A40-42A6-9086-540D616F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CAB986-5864-4D29-A5BF-09B9EBA3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C69CAD-F1A2-494F-B711-DFC49A1E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0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6E0A3A-81C9-4A0E-9D0D-280B0A1F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D8A150-0F10-4054-B168-F16EF107B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B5C739-034C-42FB-AAC7-8BA371D8E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242E-F1D9-4595-B791-290CCC6487A3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E2711D-3572-4942-BC5D-F608CF5FA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71BBBE-222F-4603-A503-5E21E409B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5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70449-9750-4619-89E4-1618E0C58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5072"/>
            <a:ext cx="8824686" cy="477837"/>
          </a:xfrm>
        </p:spPr>
        <p:txBody>
          <a:bodyPr>
            <a:normAutofit/>
          </a:bodyPr>
          <a:lstStyle/>
          <a:p>
            <a:r>
              <a:rPr lang="es-ES" sz="2800" b="1" dirty="0"/>
              <a:t>Desempeño Ambiental 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9960B5-4FD0-44EE-98BF-66C0303FF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10634"/>
            <a:ext cx="9144000" cy="140193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/>
              <a:t>Durante el año 2021 establecimos objetivos con el fin de reducir nuestro impacto sobre el medio ambiente, fruto de esa implicación y esfuerzo se disminuyó nuestro consumo y residuo de tóner y levemente el consumo de combustible con respecto a los valores registrados en 2020. A comienzos de 2022 se evaluaron nuevamente nuestros aspectos ambientales; ni los indirectos ni los potenciales, han salido significativos. De los aspectos ambientales directos, hemos identificado 3 significativos, para 2 de ellos (consumo de combustible y emisiones de vehículos) estamos desplegando objetivos de mejora para reducir su impacto en 2022. </a:t>
            </a:r>
          </a:p>
          <a:p>
            <a:pPr algn="just"/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7DF1A2-2E97-4046-9D4B-99FAE3851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79" y="177347"/>
            <a:ext cx="1435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0BE7D5F-8F23-4E68-8B84-459E24913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80902"/>
              </p:ext>
            </p:extLst>
          </p:nvPr>
        </p:nvGraphicFramePr>
        <p:xfrm>
          <a:off x="1643381" y="2785040"/>
          <a:ext cx="8905238" cy="3895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1377">
                  <a:extLst>
                    <a:ext uri="{9D8B030D-6E8A-4147-A177-3AD203B41FA5}">
                      <a16:colId xmlns:a16="http://schemas.microsoft.com/office/drawing/2014/main" val="3154055218"/>
                    </a:ext>
                  </a:extLst>
                </a:gridCol>
                <a:gridCol w="1339726">
                  <a:extLst>
                    <a:ext uri="{9D8B030D-6E8A-4147-A177-3AD203B41FA5}">
                      <a16:colId xmlns:a16="http://schemas.microsoft.com/office/drawing/2014/main" val="2029167710"/>
                    </a:ext>
                  </a:extLst>
                </a:gridCol>
                <a:gridCol w="1292442">
                  <a:extLst>
                    <a:ext uri="{9D8B030D-6E8A-4147-A177-3AD203B41FA5}">
                      <a16:colId xmlns:a16="http://schemas.microsoft.com/office/drawing/2014/main" val="857046462"/>
                    </a:ext>
                  </a:extLst>
                </a:gridCol>
                <a:gridCol w="987720">
                  <a:extLst>
                    <a:ext uri="{9D8B030D-6E8A-4147-A177-3AD203B41FA5}">
                      <a16:colId xmlns:a16="http://schemas.microsoft.com/office/drawing/2014/main" val="4259425712"/>
                    </a:ext>
                  </a:extLst>
                </a:gridCol>
                <a:gridCol w="693505">
                  <a:extLst>
                    <a:ext uri="{9D8B030D-6E8A-4147-A177-3AD203B41FA5}">
                      <a16:colId xmlns:a16="http://schemas.microsoft.com/office/drawing/2014/main" val="4023768979"/>
                    </a:ext>
                  </a:extLst>
                </a:gridCol>
                <a:gridCol w="661984">
                  <a:extLst>
                    <a:ext uri="{9D8B030D-6E8A-4147-A177-3AD203B41FA5}">
                      <a16:colId xmlns:a16="http://schemas.microsoft.com/office/drawing/2014/main" val="4249912743"/>
                    </a:ext>
                  </a:extLst>
                </a:gridCol>
                <a:gridCol w="1019242">
                  <a:extLst>
                    <a:ext uri="{9D8B030D-6E8A-4147-A177-3AD203B41FA5}">
                      <a16:colId xmlns:a16="http://schemas.microsoft.com/office/drawing/2014/main" val="3993604967"/>
                    </a:ext>
                  </a:extLst>
                </a:gridCol>
                <a:gridCol w="1019242">
                  <a:extLst>
                    <a:ext uri="{9D8B030D-6E8A-4147-A177-3AD203B41FA5}">
                      <a16:colId xmlns:a16="http://schemas.microsoft.com/office/drawing/2014/main" val="3379420577"/>
                    </a:ext>
                  </a:extLst>
                </a:gridCol>
              </a:tblGrid>
              <a:tr h="1672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ACTIVIDAD/SERVICIO</a:t>
                      </a:r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ASPECTO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CLASIFICACIÓN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CONDICIONES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VALORACIÓN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SIGNIFICATIVO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640491774"/>
                  </a:ext>
                </a:extLst>
              </a:tr>
              <a:tr h="328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br>
                        <a:rPr lang="es-ES" sz="1000" u="none" strike="noStrike">
                          <a:effectLst/>
                        </a:rPr>
                      </a:br>
                      <a:r>
                        <a:rPr lang="es-ES" sz="1000" u="none" strike="noStrike">
                          <a:effectLst/>
                        </a:rPr>
                        <a:t>/ Anormales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Naturaleza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Magnitud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VALOR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SI/NO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331043742"/>
                  </a:ext>
                </a:extLst>
              </a:tr>
              <a:tr h="16726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Oficinas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 de agua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6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574954400"/>
                  </a:ext>
                </a:extLst>
              </a:tr>
              <a:tr h="2045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Oficinas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 de electricidad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1036711812"/>
                  </a:ext>
                </a:extLst>
              </a:tr>
              <a:tr h="2045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Distribución de embalajes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 de combustible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30</a:t>
                      </a:r>
                      <a:endParaRPr lang="es-ES" sz="1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SI</a:t>
                      </a:r>
                      <a:endParaRPr lang="es-ES" sz="1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1416482382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Oficinas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 y Residuo deTóner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CONSUMO yResiduo No Peligroso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30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SI</a:t>
                      </a:r>
                      <a:endParaRPr lang="es-ES" sz="1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548685880"/>
                  </a:ext>
                </a:extLst>
              </a:tr>
              <a:tr h="6500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Oficinas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Residuos de Aparatos Eléctricos (ordenadores, fax, impresoras, teléfonos móviles,...)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Residuos de Aparatos Electricos y Electronicos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1133159899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Almacenamiento y Montaje de embalajes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Restos de plásticos de embalaje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Residuo No Peligroso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6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1086728678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Almacenamiento y Montaje de embalajes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Restos de cartones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Residuo No Peligroso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6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2543650072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Oficinas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Vertido de aguas (sanitarias y de limpieza)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Vertido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6</a:t>
                      </a:r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3888973868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Distribución de embalajes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Emisión de vehículos de automoción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Emisión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30</a:t>
                      </a:r>
                      <a:endParaRPr lang="es-ES" sz="10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SI</a:t>
                      </a:r>
                      <a:endParaRPr lang="es-E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1636810472"/>
                  </a:ext>
                </a:extLst>
              </a:tr>
              <a:tr h="2045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 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Residuo de madera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Residuo No Peligroso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15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2225670170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Almacenamiento, Montaje  y Distribución </a:t>
                      </a:r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Ruidos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Ruido</a:t>
                      </a:r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Normales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11</a:t>
                      </a:r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NO</a:t>
                      </a:r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95" marR="5995" marT="5995" marB="0" anchor="ctr"/>
                </a:tc>
                <a:extLst>
                  <a:ext uri="{0D108BD9-81ED-4DB2-BD59-A6C34878D82A}">
                    <a16:rowId xmlns:a16="http://schemas.microsoft.com/office/drawing/2014/main" val="1523698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535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287</Words>
  <Application>Microsoft Office PowerPoint</Application>
  <PresentationFormat>Panorámica</PresentationFormat>
  <Paragraphs>102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Desempeño Ambiental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Desempeño Ambiental 2020</dc:title>
  <dc:creator>Daniel Vazquez Garcia</dc:creator>
  <cp:lastModifiedBy>Daniel Vazquez</cp:lastModifiedBy>
  <cp:revision>4</cp:revision>
  <dcterms:created xsi:type="dcterms:W3CDTF">2021-05-03T10:24:57Z</dcterms:created>
  <dcterms:modified xsi:type="dcterms:W3CDTF">2022-04-06T08:12:00Z</dcterms:modified>
</cp:coreProperties>
</file>